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E7CB"/>
          </a:solidFill>
        </a:fill>
      </a:tcStyle>
    </a:wholeTbl>
    <a:band2H>
      <a:tcTxStyle/>
      <a:tcStyle>
        <a:tcBdr/>
        <a:fill>
          <a:solidFill>
            <a:srgbClr val="FB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4579"/>
  </p:normalViewPr>
  <p:slideViewPr>
    <p:cSldViewPr snapToGrid="0" snapToObjects="1" showGuides="1">
      <p:cViewPr varScale="1">
        <p:scale>
          <a:sx n="43" d="100"/>
          <a:sy n="43" d="100"/>
        </p:scale>
        <p:origin x="1000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／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33" y="-23567"/>
            <a:ext cx="24384006" cy="13763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4747" y="3213735"/>
            <a:ext cx="7593333" cy="65532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331766" y="4385285"/>
            <a:ext cx="17720469" cy="3871827"/>
          </a:xfrm>
          <a:prstGeom prst="rect">
            <a:avLst/>
          </a:prstGeom>
        </p:spPr>
        <p:txBody>
          <a:bodyPr anchor="ctr"/>
          <a:lstStyle>
            <a:lvl1pPr algn="ctr">
              <a:defRPr sz="11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2003212" indent="-1368212" algn="ctr">
              <a:buSzPct val="75000"/>
              <a:buChar char="•"/>
              <a:defRPr sz="11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2638212" indent="-1368212" algn="ctr">
              <a:buSzPct val="75000"/>
              <a:buChar char="•"/>
              <a:defRPr sz="11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3273212" indent="-1368212" algn="ctr">
              <a:buSzPct val="75000"/>
              <a:buChar char="•"/>
              <a:defRPr sz="11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908212" indent="-1368212" algn="ctr">
              <a:buSzPct val="75000"/>
              <a:buChar char="•"/>
              <a:defRPr sz="11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Shape 20"/>
          <p:cNvSpPr>
            <a:spLocks noGrp="1"/>
          </p:cNvSpPr>
          <p:nvPr>
            <p:ph type="body" sz="quarter" idx="13"/>
          </p:nvPr>
        </p:nvSpPr>
        <p:spPr>
          <a:xfrm>
            <a:off x="3383060" y="8310153"/>
            <a:ext cx="17720471" cy="1587504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9" name="Shape 203"/>
          <p:cNvSpPr txBox="1"/>
          <p:nvPr/>
        </p:nvSpPr>
        <p:spPr>
          <a:xfrm>
            <a:off x="7150982" y="3372961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B8BCC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多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"/>
          <p:cNvSpPr/>
          <p:nvPr/>
        </p:nvSpPr>
        <p:spPr>
          <a:xfrm>
            <a:off x="633" y="-23567"/>
            <a:ext cx="24384006" cy="13763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1" name="Shape 3"/>
          <p:cNvSpPr/>
          <p:nvPr/>
        </p:nvSpPr>
        <p:spPr>
          <a:xfrm>
            <a:off x="814937" y="1312944"/>
            <a:ext cx="22754126" cy="11628492"/>
          </a:xfrm>
          <a:prstGeom prst="rect">
            <a:avLst/>
          </a:prstGeom>
          <a:solidFill>
            <a:srgbClr val="15161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2" name="Shape 4"/>
          <p:cNvSpPr/>
          <p:nvPr/>
        </p:nvSpPr>
        <p:spPr>
          <a:xfrm>
            <a:off x="3174" y="244359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53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726440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48581" y="127127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12" descr="图片 12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6844139" y="290401"/>
            <a:ext cx="7057392" cy="6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203"/>
          <p:cNvSpPr txBox="1"/>
          <p:nvPr/>
        </p:nvSpPr>
        <p:spPr>
          <a:xfrm>
            <a:off x="14735249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B8BCC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622"/>
            <a:ext cx="24384000" cy="1377124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xfrm>
            <a:off x="3984728" y="6895717"/>
            <a:ext cx="17506158" cy="3769124"/>
          </a:xfrm>
          <a:prstGeom prst="rect">
            <a:avLst/>
          </a:prstGeom>
        </p:spPr>
        <p:txBody>
          <a:bodyPr/>
          <a:lstStyle>
            <a:lvl1pPr>
              <a:defRPr sz="100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38" name="Shape 3"/>
          <p:cNvSpPr/>
          <p:nvPr/>
        </p:nvSpPr>
        <p:spPr>
          <a:xfrm>
            <a:off x="750359" y="1312944"/>
            <a:ext cx="22754126" cy="11628492"/>
          </a:xfrm>
          <a:prstGeom prst="rect">
            <a:avLst/>
          </a:prstGeom>
          <a:solidFill>
            <a:srgbClr val="151618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30518" y="5839338"/>
            <a:ext cx="17506160" cy="1587503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  <a:lvl2pPr>
              <a:defRPr sz="5000"/>
            </a:lvl2pPr>
            <a:lvl3pPr>
              <a:defRPr sz="5000"/>
            </a:lvl3pPr>
            <a:lvl4pPr>
              <a:defRPr sz="5000"/>
            </a:lvl4pPr>
            <a:lvl5pPr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7"/>
          <p:cNvSpPr>
            <a:spLocks noGrp="1"/>
          </p:cNvSpPr>
          <p:nvPr>
            <p:ph type="body" sz="quarter" idx="13"/>
          </p:nvPr>
        </p:nvSpPr>
        <p:spPr>
          <a:xfrm>
            <a:off x="961407" y="5913604"/>
            <a:ext cx="3110228" cy="3026472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pic>
        <p:nvPicPr>
          <p:cNvPr id="41" name="图片 1" descr="图片 1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48581" y="127127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475" y="304120"/>
            <a:ext cx="14007148" cy="1124250"/>
          </a:xfrm>
          <a:prstGeom prst="rect">
            <a:avLst/>
          </a:prstGeom>
        </p:spPr>
        <p:txBody>
          <a:bodyPr anchor="b"/>
          <a:lstStyle>
            <a:lvl1pPr>
              <a:defRPr sz="5600">
                <a:solidFill>
                  <a:srgbClr val="DC1313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1319106" indent="-684106">
              <a:buSzPct val="75000"/>
              <a:buChar char="•"/>
              <a:defRPr sz="5600">
                <a:solidFill>
                  <a:srgbClr val="DC1313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1954105" indent="-684106">
              <a:buSzPct val="75000"/>
              <a:buChar char="•"/>
              <a:defRPr sz="5600">
                <a:solidFill>
                  <a:srgbClr val="DC1313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2589105" indent="-684105">
              <a:buSzPct val="75000"/>
              <a:buChar char="•"/>
              <a:defRPr sz="5600">
                <a:solidFill>
                  <a:srgbClr val="DC1313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224105" indent="-684105">
              <a:buSzPct val="75000"/>
              <a:buChar char="•"/>
              <a:defRPr sz="5600">
                <a:solidFill>
                  <a:srgbClr val="DC1313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Shape 56"/>
          <p:cNvSpPr>
            <a:spLocks noGrp="1"/>
          </p:cNvSpPr>
          <p:nvPr>
            <p:ph type="body" sz="quarter" idx="13"/>
          </p:nvPr>
        </p:nvSpPr>
        <p:spPr>
          <a:xfrm>
            <a:off x="609476" y="1479883"/>
            <a:ext cx="14007147" cy="904084"/>
          </a:xfrm>
          <a:prstGeom prst="rect">
            <a:avLst/>
          </a:prstGeom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52" name="Shape 57"/>
          <p:cNvSpPr/>
          <p:nvPr/>
        </p:nvSpPr>
        <p:spPr>
          <a:xfrm>
            <a:off x="3174" y="244359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3" name="图片 1" descr="图片 1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文本占位符 10"/>
          <p:cNvSpPr>
            <a:spLocks noGrp="1"/>
          </p:cNvSpPr>
          <p:nvPr>
            <p:ph type="body" idx="14"/>
          </p:nvPr>
        </p:nvSpPr>
        <p:spPr>
          <a:xfrm>
            <a:off x="934503" y="3090862"/>
            <a:ext cx="22428132" cy="9394025"/>
          </a:xfrm>
          <a:prstGeom prst="rect">
            <a:avLst/>
          </a:prstGeom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55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30498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47700" y="6759494"/>
            <a:ext cx="10275987" cy="15875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A6AAA9"/>
                </a:solidFill>
              </a:defRPr>
            </a:lvl1pPr>
            <a:lvl2pPr marL="1074781" indent="-439782">
              <a:buSzPct val="75000"/>
              <a:buChar char="•"/>
              <a:defRPr sz="3600">
                <a:solidFill>
                  <a:srgbClr val="A6AAA9"/>
                </a:solidFill>
              </a:defRPr>
            </a:lvl2pPr>
            <a:lvl3pPr marL="1709782" indent="-439782">
              <a:buSzPct val="75000"/>
              <a:buChar char="•"/>
              <a:defRPr sz="3600">
                <a:solidFill>
                  <a:srgbClr val="A6AAA9"/>
                </a:solidFill>
              </a:defRPr>
            </a:lvl3pPr>
            <a:lvl4pPr marL="2344782" indent="-439782">
              <a:buSzPct val="75000"/>
              <a:buChar char="•"/>
              <a:defRPr sz="3600">
                <a:solidFill>
                  <a:srgbClr val="A6AAA9"/>
                </a:solidFill>
              </a:defRPr>
            </a:lvl4pPr>
            <a:lvl5pPr marL="2979782" indent="-439782">
              <a:buSzPct val="75000"/>
              <a:buChar char="•"/>
              <a:defRPr sz="3600">
                <a:solidFill>
                  <a:srgbClr val="A6AAA9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Shape 68"/>
          <p:cNvSpPr/>
          <p:nvPr/>
        </p:nvSpPr>
        <p:spPr>
          <a:xfrm>
            <a:off x="3174" y="5552959"/>
            <a:ext cx="395691" cy="137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86F8"/>
              </a:gs>
              <a:gs pos="99985">
                <a:srgbClr val="1CD2F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" name="Shape 57"/>
          <p:cNvSpPr/>
          <p:nvPr/>
        </p:nvSpPr>
        <p:spPr>
          <a:xfrm>
            <a:off x="-6962" y="5552959"/>
            <a:ext cx="395691" cy="137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6" name="图片 1" descr="图片 1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7699" y="4529137"/>
            <a:ext cx="10275890" cy="2230439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68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文本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475" y="304120"/>
            <a:ext cx="13456030" cy="1124250"/>
          </a:xfrm>
          <a:prstGeom prst="rect">
            <a:avLst/>
          </a:prstGeom>
        </p:spPr>
        <p:txBody>
          <a:bodyPr anchor="b"/>
          <a:lstStyle>
            <a:lvl1pPr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1319106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1954105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2589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224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hape 78"/>
          <p:cNvSpPr>
            <a:spLocks noGrp="1"/>
          </p:cNvSpPr>
          <p:nvPr>
            <p:ph type="body" sz="quarter" idx="13"/>
          </p:nvPr>
        </p:nvSpPr>
        <p:spPr>
          <a:xfrm>
            <a:off x="609475" y="1264217"/>
            <a:ext cx="9403561" cy="904084"/>
          </a:xfrm>
          <a:prstGeom prst="rect">
            <a:avLst/>
          </a:prstGeom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78" name="Shape 79"/>
          <p:cNvSpPr/>
          <p:nvPr/>
        </p:nvSpPr>
        <p:spPr>
          <a:xfrm>
            <a:off x="3174" y="244359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86F8"/>
              </a:gs>
              <a:gs pos="99985">
                <a:srgbClr val="1CD2F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80"/>
          <p:cNvSpPr>
            <a:spLocks noGrp="1"/>
          </p:cNvSpPr>
          <p:nvPr>
            <p:ph type="body" sz="half" idx="14"/>
          </p:nvPr>
        </p:nvSpPr>
        <p:spPr>
          <a:xfrm>
            <a:off x="1320676" y="2949986"/>
            <a:ext cx="10277280" cy="7044830"/>
          </a:xfrm>
          <a:prstGeom prst="rect">
            <a:avLst/>
          </a:prstGeom>
        </p:spPr>
        <p:txBody>
          <a:bodyPr anchor="b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80" name="Shape 81"/>
          <p:cNvSpPr txBox="1"/>
          <p:nvPr/>
        </p:nvSpPr>
        <p:spPr>
          <a:xfrm>
            <a:off x="13538077" y="2918535"/>
            <a:ext cx="6787558" cy="90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这里添加小标题</a:t>
            </a:r>
          </a:p>
        </p:txBody>
      </p:sp>
      <p:sp>
        <p:nvSpPr>
          <p:cNvPr id="81" name="Shape 82"/>
          <p:cNvSpPr txBox="1"/>
          <p:nvPr/>
        </p:nvSpPr>
        <p:spPr>
          <a:xfrm>
            <a:off x="13639677" y="4321585"/>
            <a:ext cx="9007280" cy="323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/>
                <a:ea typeface="苹方 常规"/>
                <a:cs typeface="苹方 常规"/>
                <a:sym typeface="苹方 常规"/>
              </a:defRPr>
            </a:pPr>
            <a:r>
              <a:t>这里添加内容一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/>
                <a:ea typeface="苹方 常规"/>
                <a:cs typeface="苹方 常规"/>
                <a:sym typeface="苹方 常规"/>
              </a:defRPr>
            </a:pPr>
            <a:r>
              <a:t>这里添加内容二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/>
                <a:ea typeface="苹方 常规"/>
                <a:cs typeface="苹方 常规"/>
                <a:sym typeface="苹方 常规"/>
              </a:defRPr>
            </a:pPr>
            <a:r>
              <a:t>这里添加内容三</a:t>
            </a:r>
          </a:p>
        </p:txBody>
      </p:sp>
      <p:sp>
        <p:nvSpPr>
          <p:cNvPr id="82" name="Shape 57"/>
          <p:cNvSpPr/>
          <p:nvPr/>
        </p:nvSpPr>
        <p:spPr>
          <a:xfrm>
            <a:off x="4892" y="267615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A0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3" name="图片 1" descr="图片 1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多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15"/>
          <p:cNvSpPr/>
          <p:nvPr/>
        </p:nvSpPr>
        <p:spPr>
          <a:xfrm>
            <a:off x="633" y="-23567"/>
            <a:ext cx="24384006" cy="13763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" name="Shape 3"/>
          <p:cNvSpPr/>
          <p:nvPr/>
        </p:nvSpPr>
        <p:spPr>
          <a:xfrm>
            <a:off x="814937" y="1312944"/>
            <a:ext cx="22754126" cy="11628492"/>
          </a:xfrm>
          <a:prstGeom prst="rect">
            <a:avLst/>
          </a:prstGeom>
          <a:solidFill>
            <a:srgbClr val="15161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" name="Shape 4"/>
          <p:cNvSpPr/>
          <p:nvPr/>
        </p:nvSpPr>
        <p:spPr>
          <a:xfrm>
            <a:off x="3174" y="244359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5" name="图片 8" descr="图片 8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97" name="Shape 91"/>
          <p:cNvSpPr>
            <a:spLocks noGrp="1"/>
          </p:cNvSpPr>
          <p:nvPr>
            <p:ph type="pic" sz="quarter" idx="13"/>
          </p:nvPr>
        </p:nvSpPr>
        <p:spPr>
          <a:xfrm>
            <a:off x="806914" y="2621322"/>
            <a:ext cx="7596155" cy="509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Shape 92"/>
          <p:cNvSpPr>
            <a:spLocks noGrp="1"/>
          </p:cNvSpPr>
          <p:nvPr>
            <p:ph type="pic" sz="quarter" idx="14"/>
          </p:nvPr>
        </p:nvSpPr>
        <p:spPr>
          <a:xfrm>
            <a:off x="8393906" y="2621322"/>
            <a:ext cx="7596156" cy="509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Shape 93"/>
          <p:cNvSpPr>
            <a:spLocks noGrp="1"/>
          </p:cNvSpPr>
          <p:nvPr>
            <p:ph type="pic" sz="quarter" idx="15"/>
          </p:nvPr>
        </p:nvSpPr>
        <p:spPr>
          <a:xfrm>
            <a:off x="15974350" y="2621322"/>
            <a:ext cx="7596157" cy="509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8135" y="363652"/>
            <a:ext cx="14493680" cy="1124250"/>
          </a:xfrm>
          <a:prstGeom prst="rect">
            <a:avLst/>
          </a:prstGeom>
        </p:spPr>
        <p:txBody>
          <a:bodyPr anchor="b"/>
          <a:lstStyle>
            <a:lvl1pPr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1319106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1954105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2589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224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Shape 95"/>
          <p:cNvSpPr>
            <a:spLocks noGrp="1"/>
          </p:cNvSpPr>
          <p:nvPr>
            <p:ph type="body" sz="quarter" idx="16"/>
          </p:nvPr>
        </p:nvSpPr>
        <p:spPr>
          <a:xfrm>
            <a:off x="608136" y="1264217"/>
            <a:ext cx="15077680" cy="904084"/>
          </a:xfrm>
          <a:prstGeom prst="rect">
            <a:avLst/>
          </a:prstGeom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2" name="Shape 96"/>
          <p:cNvSpPr>
            <a:spLocks noGrp="1"/>
          </p:cNvSpPr>
          <p:nvPr>
            <p:ph type="body" sz="quarter" idx="17"/>
          </p:nvPr>
        </p:nvSpPr>
        <p:spPr>
          <a:xfrm>
            <a:off x="3036558" y="9110284"/>
            <a:ext cx="2781303" cy="85090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3" name="Shape 97"/>
          <p:cNvSpPr>
            <a:spLocks noGrp="1"/>
          </p:cNvSpPr>
          <p:nvPr>
            <p:ph type="body" sz="quarter" idx="18"/>
          </p:nvPr>
        </p:nvSpPr>
        <p:spPr>
          <a:xfrm>
            <a:off x="2221550" y="10018603"/>
            <a:ext cx="4792318" cy="127508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4" name="Shape 98"/>
          <p:cNvSpPr>
            <a:spLocks noGrp="1"/>
          </p:cNvSpPr>
          <p:nvPr>
            <p:ph type="body" sz="quarter" idx="19"/>
          </p:nvPr>
        </p:nvSpPr>
        <p:spPr>
          <a:xfrm>
            <a:off x="10607771" y="9110284"/>
            <a:ext cx="2781304" cy="85090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5" name="Shape 99"/>
          <p:cNvSpPr>
            <a:spLocks noGrp="1"/>
          </p:cNvSpPr>
          <p:nvPr>
            <p:ph type="body" sz="quarter" idx="20"/>
          </p:nvPr>
        </p:nvSpPr>
        <p:spPr>
          <a:xfrm>
            <a:off x="9795842" y="10018603"/>
            <a:ext cx="4792318" cy="127508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6" name="Shape 100"/>
          <p:cNvSpPr>
            <a:spLocks noGrp="1"/>
          </p:cNvSpPr>
          <p:nvPr>
            <p:ph type="body" sz="quarter" idx="21"/>
          </p:nvPr>
        </p:nvSpPr>
        <p:spPr>
          <a:xfrm>
            <a:off x="18191294" y="9110284"/>
            <a:ext cx="2781303" cy="85090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7" name="Shape 101"/>
          <p:cNvSpPr>
            <a:spLocks noGrp="1"/>
          </p:cNvSpPr>
          <p:nvPr>
            <p:ph type="body" sz="quarter" idx="22"/>
          </p:nvPr>
        </p:nvSpPr>
        <p:spPr>
          <a:xfrm>
            <a:off x="17376286" y="10018603"/>
            <a:ext cx="4792318" cy="127508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08" name="Shape 57"/>
          <p:cNvSpPr/>
          <p:nvPr/>
        </p:nvSpPr>
        <p:spPr>
          <a:xfrm>
            <a:off x="-1" y="240134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11200" y="5579509"/>
            <a:ext cx="10275987" cy="1171976"/>
          </a:xfrm>
          <a:prstGeom prst="rect">
            <a:avLst/>
          </a:prstGeom>
        </p:spPr>
        <p:txBody>
          <a:bodyPr anchor="b"/>
          <a:lstStyle>
            <a:lvl1pPr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1319106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1954105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2589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224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7" name="Shape 113"/>
          <p:cNvSpPr>
            <a:spLocks noGrp="1"/>
          </p:cNvSpPr>
          <p:nvPr>
            <p:ph type="body" sz="quarter" idx="13"/>
          </p:nvPr>
        </p:nvSpPr>
        <p:spPr>
          <a:xfrm>
            <a:off x="761998" y="6649884"/>
            <a:ext cx="10275991" cy="781449"/>
          </a:xfrm>
          <a:prstGeom prst="rect">
            <a:avLst/>
          </a:prstGeom>
        </p:spPr>
        <p:txBody>
          <a:bodyPr/>
          <a:lstStyle/>
          <a:p>
            <a:pPr marL="477164" indent="-477164" defTabSz="767715">
              <a:spcBef>
                <a:spcPts val="4800"/>
              </a:spcBef>
              <a:buSzPct val="75000"/>
              <a:buChar char="•"/>
              <a:defRPr sz="3906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18" name="Shape 114"/>
          <p:cNvSpPr/>
          <p:nvPr/>
        </p:nvSpPr>
        <p:spPr>
          <a:xfrm>
            <a:off x="3174" y="5552959"/>
            <a:ext cx="395691" cy="137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9" name="Shape 57"/>
          <p:cNvSpPr/>
          <p:nvPr/>
        </p:nvSpPr>
        <p:spPr>
          <a:xfrm>
            <a:off x="-1" y="5552959"/>
            <a:ext cx="395691" cy="137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512AE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2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622"/>
            <a:ext cx="24384000" cy="1377124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3"/>
          <p:cNvSpPr/>
          <p:nvPr/>
        </p:nvSpPr>
        <p:spPr>
          <a:xfrm>
            <a:off x="750359" y="1312944"/>
            <a:ext cx="22754126" cy="11628492"/>
          </a:xfrm>
          <a:prstGeom prst="rect">
            <a:avLst/>
          </a:prstGeom>
          <a:solidFill>
            <a:srgbClr val="151618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22" name="图片 1" descr="图片 1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图与文字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5"/>
          <p:cNvSpPr/>
          <p:nvPr/>
        </p:nvSpPr>
        <p:spPr>
          <a:xfrm>
            <a:off x="633" y="-23567"/>
            <a:ext cx="24384006" cy="13763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2" name="Shape 3"/>
          <p:cNvSpPr/>
          <p:nvPr/>
        </p:nvSpPr>
        <p:spPr>
          <a:xfrm>
            <a:off x="814937" y="1312944"/>
            <a:ext cx="22754126" cy="11628492"/>
          </a:xfrm>
          <a:prstGeom prst="rect">
            <a:avLst/>
          </a:prstGeom>
          <a:solidFill>
            <a:srgbClr val="15161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3" name="Shape 4"/>
          <p:cNvSpPr/>
          <p:nvPr/>
        </p:nvSpPr>
        <p:spPr>
          <a:xfrm>
            <a:off x="3174" y="244359"/>
            <a:ext cx="395691" cy="13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34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65214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136" name="Shape 3"/>
          <p:cNvSpPr/>
          <p:nvPr/>
        </p:nvSpPr>
        <p:spPr>
          <a:xfrm>
            <a:off x="814937" y="1312944"/>
            <a:ext cx="22754126" cy="11628492"/>
          </a:xfrm>
          <a:prstGeom prst="rect">
            <a:avLst/>
          </a:prstGeom>
          <a:solidFill>
            <a:srgbClr val="151618">
              <a:alpha val="2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7" name="Shape 123"/>
          <p:cNvSpPr>
            <a:spLocks noGrp="1"/>
          </p:cNvSpPr>
          <p:nvPr>
            <p:ph type="pic" sz="half" idx="13"/>
          </p:nvPr>
        </p:nvSpPr>
        <p:spPr>
          <a:xfrm>
            <a:off x="800689" y="2636404"/>
            <a:ext cx="11677430" cy="97232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8135" y="304120"/>
            <a:ext cx="13051114" cy="1124250"/>
          </a:xfrm>
          <a:prstGeom prst="rect">
            <a:avLst/>
          </a:prstGeom>
        </p:spPr>
        <p:txBody>
          <a:bodyPr anchor="b"/>
          <a:lstStyle>
            <a:lvl1pPr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1319106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1954105" indent="-684106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2589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3224105" indent="-684105">
              <a:buSzPct val="75000"/>
              <a:buChar char="•"/>
              <a:defRPr sz="56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Shape 125"/>
          <p:cNvSpPr>
            <a:spLocks noGrp="1"/>
          </p:cNvSpPr>
          <p:nvPr>
            <p:ph type="body" sz="quarter" idx="14"/>
          </p:nvPr>
        </p:nvSpPr>
        <p:spPr>
          <a:xfrm>
            <a:off x="608137" y="1264217"/>
            <a:ext cx="13051112" cy="904084"/>
          </a:xfrm>
          <a:prstGeom prst="rect">
            <a:avLst/>
          </a:prstGeom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40" name="Shape 127"/>
          <p:cNvSpPr>
            <a:spLocks noGrp="1"/>
          </p:cNvSpPr>
          <p:nvPr>
            <p:ph type="body" sz="quarter" idx="15"/>
          </p:nvPr>
        </p:nvSpPr>
        <p:spPr>
          <a:xfrm>
            <a:off x="13659248" y="4105095"/>
            <a:ext cx="2781303" cy="85090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sp>
        <p:nvSpPr>
          <p:cNvPr id="141" name="Shape 128"/>
          <p:cNvSpPr>
            <a:spLocks noGrp="1"/>
          </p:cNvSpPr>
          <p:nvPr>
            <p:ph type="body" sz="quarter" idx="16"/>
          </p:nvPr>
        </p:nvSpPr>
        <p:spPr>
          <a:xfrm>
            <a:off x="13659248" y="5718759"/>
            <a:ext cx="8670121" cy="5115563"/>
          </a:xfrm>
          <a:prstGeom prst="rect">
            <a:avLst/>
          </a:prstGeom>
        </p:spPr>
        <p:txBody>
          <a:bodyPr anchor="ctr"/>
          <a:lstStyle/>
          <a:p>
            <a:pPr marL="513080" indent="-513080">
              <a:spcBef>
                <a:spcPts val="5200"/>
              </a:spcBef>
              <a:buSzPct val="75000"/>
              <a:buChar char="•"/>
              <a:defRPr sz="42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</p:txBody>
      </p:sp>
      <p:pic>
        <p:nvPicPr>
          <p:cNvPr id="142" name="图片 1" descr="图片 1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-28575" y="-42095"/>
            <a:ext cx="24384000" cy="137712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787861" y="2465850"/>
            <a:ext cx="20724222" cy="158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32"/>
          <p:cNvSpPr/>
          <p:nvPr/>
        </p:nvSpPr>
        <p:spPr>
          <a:xfrm>
            <a:off x="9502892" y="-23567"/>
            <a:ext cx="14864281" cy="13763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536545" y="501227"/>
            <a:ext cx="2072422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pic>
        <p:nvPicPr>
          <p:cNvPr id="6" name="图片 12" descr="图片 12"/>
          <p:cNvPicPr>
            <a:picLocks noChangeAspect="1"/>
          </p:cNvPicPr>
          <p:nvPr/>
        </p:nvPicPr>
        <p:blipFill>
          <a:blip r:embed="rId14">
            <a:alphaModFix amt="80000"/>
            <a:extLst/>
          </a:blip>
          <a:stretch>
            <a:fillRect/>
          </a:stretch>
        </p:blipFill>
        <p:spPr>
          <a:xfrm>
            <a:off x="16844139" y="290475"/>
            <a:ext cx="7057392" cy="6089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03"/>
          <p:cNvSpPr txBox="1"/>
          <p:nvPr/>
        </p:nvSpPr>
        <p:spPr>
          <a:xfrm>
            <a:off x="14831096" y="407377"/>
            <a:ext cx="2349424" cy="49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6104">
              <a:lnSpc>
                <a:spcPct val="80000"/>
              </a:lnSpc>
              <a:defRPr sz="2200">
                <a:solidFill>
                  <a:srgbClr val="959AA2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hosted by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Semibold"/>
          <a:ea typeface="PingFang SC Semibold"/>
          <a:cs typeface="PingFang SC Semibold"/>
          <a:sym typeface="PingFang SC Semibold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5pPr>
      <a:lvl6pPr marL="3907969" marR="0" indent="-732969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6pPr>
      <a:lvl7pPr marL="4542969" marR="0" indent="-732969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7pPr>
      <a:lvl8pPr marL="5177969" marR="0" indent="-732969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8pPr>
      <a:lvl9pPr marL="5812969" marR="0" indent="-732969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6000" b="0" i="0" u="none" strike="noStrike" cap="none" spc="0" baseline="0">
          <a:ln>
            <a:noFill/>
          </a:ln>
          <a:solidFill>
            <a:srgbClr val="DCDEE0"/>
          </a:solidFill>
          <a:uFillTx/>
          <a:latin typeface="苹方 常规"/>
          <a:ea typeface="苹方 常规"/>
          <a:cs typeface="苹方 常规"/>
          <a:sym typeface="苹方 常规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64"/>
          <p:cNvSpPr txBox="1"/>
          <p:nvPr/>
        </p:nvSpPr>
        <p:spPr>
          <a:xfrm>
            <a:off x="2086331" y="4498649"/>
            <a:ext cx="20477800" cy="174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784225">
              <a:defRPr sz="10800" b="1">
                <a:solidFill>
                  <a:srgbClr val="E60000"/>
                </a:solidFill>
                <a:latin typeface="方正兰亭大黑_GBK"/>
                <a:ea typeface="方正兰亭大黑_GBK"/>
                <a:cs typeface="方正兰亭大黑_GBK"/>
                <a:sym typeface="方正兰亭大黑_GBK"/>
              </a:defRPr>
            </a:pPr>
            <a:r>
              <a:t>HBaseCon</a:t>
            </a:r>
            <a:r>
              <a:rPr>
                <a:solidFill>
                  <a:srgbClr val="FFFFFF"/>
                </a:solidFill>
              </a:rPr>
              <a:t>Asia2018</a:t>
            </a:r>
          </a:p>
        </p:txBody>
      </p:sp>
      <p:sp>
        <p:nvSpPr>
          <p:cNvPr id="174" name="Shape 164"/>
          <p:cNvSpPr txBox="1"/>
          <p:nvPr/>
        </p:nvSpPr>
        <p:spPr>
          <a:xfrm>
            <a:off x="8412480" y="7158355"/>
            <a:ext cx="8145782" cy="15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784225">
              <a:defRPr sz="4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  <a:p>
            <a:pPr algn="ctr" defTabSz="784225">
              <a:defRPr sz="4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August 17,2018</a:t>
            </a:r>
          </a:p>
        </p:txBody>
      </p:sp>
      <p:sp>
        <p:nvSpPr>
          <p:cNvPr id="175" name="Shape 164"/>
          <p:cNvSpPr txBox="1"/>
          <p:nvPr/>
        </p:nvSpPr>
        <p:spPr>
          <a:xfrm>
            <a:off x="6163943" y="6504940"/>
            <a:ext cx="12442194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784225">
              <a:defRPr sz="4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Gehua New Century Hotel Beijing，China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17" name="Shape 233"/>
          <p:cNvSpPr/>
          <p:nvPr/>
        </p:nvSpPr>
        <p:spPr>
          <a:xfrm>
            <a:off x="748752" y="2304274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8" name="Shape 234"/>
          <p:cNvSpPr txBox="1"/>
          <p:nvPr/>
        </p:nvSpPr>
        <p:spPr>
          <a:xfrm>
            <a:off x="1194638" y="2182549"/>
            <a:ext cx="731573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2.Replication  Improvements</a:t>
            </a:r>
          </a:p>
        </p:txBody>
      </p:sp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801" y="3536203"/>
            <a:ext cx="19345948" cy="873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22" name="Shape 233"/>
          <p:cNvSpPr/>
          <p:nvPr/>
        </p:nvSpPr>
        <p:spPr>
          <a:xfrm>
            <a:off x="2922695" y="2304274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34"/>
          <p:cNvSpPr txBox="1"/>
          <p:nvPr/>
        </p:nvSpPr>
        <p:spPr>
          <a:xfrm>
            <a:off x="3368580" y="2182549"/>
            <a:ext cx="731573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2.Replication  Improvements</a:t>
            </a:r>
          </a:p>
        </p:txBody>
      </p:sp>
      <p:sp>
        <p:nvSpPr>
          <p:cNvPr id="224" name="文本占位符 3"/>
          <p:cNvSpPr txBox="1"/>
          <p:nvPr/>
        </p:nvSpPr>
        <p:spPr>
          <a:xfrm>
            <a:off x="3310152" y="3404626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(1).Replication in RS Group 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(2).Table Metric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(3).RS Group ratio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27" name="Shape 233"/>
          <p:cNvSpPr/>
          <p:nvPr/>
        </p:nvSpPr>
        <p:spPr>
          <a:xfrm>
            <a:off x="784206" y="1671673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Shape 234"/>
          <p:cNvSpPr txBox="1"/>
          <p:nvPr/>
        </p:nvSpPr>
        <p:spPr>
          <a:xfrm>
            <a:off x="1230093" y="1549950"/>
            <a:ext cx="3462986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3.Connection</a:t>
            </a:r>
          </a:p>
        </p:txBody>
      </p:sp>
      <p:sp>
        <p:nvSpPr>
          <p:cNvPr id="229" name="文本占位符 3"/>
          <p:cNvSpPr txBox="1"/>
          <p:nvPr/>
        </p:nvSpPr>
        <p:spPr>
          <a:xfrm>
            <a:off x="1171663" y="2522430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(1).users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(2).Coprocessor： 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Regionserver clusterConnection</a:t>
            </a:r>
          </a:p>
        </p:txBody>
      </p:sp>
      <p:pic>
        <p:nvPicPr>
          <p:cNvPr id="2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419" y="1412356"/>
            <a:ext cx="11476651" cy="11972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33" name="Shape 233"/>
          <p:cNvSpPr/>
          <p:nvPr/>
        </p:nvSpPr>
        <p:spPr>
          <a:xfrm>
            <a:off x="793575" y="1743979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1239462" y="1622254"/>
            <a:ext cx="537255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4.ACL Improvements</a:t>
            </a:r>
          </a:p>
        </p:txBody>
      </p:sp>
      <p:pic>
        <p:nvPicPr>
          <p:cNvPr id="2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9908" y="2846335"/>
            <a:ext cx="13131802" cy="1031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84" y="5165202"/>
            <a:ext cx="8724489" cy="5674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39" name="Shape 233"/>
          <p:cNvSpPr/>
          <p:nvPr/>
        </p:nvSpPr>
        <p:spPr>
          <a:xfrm>
            <a:off x="726340" y="1788803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2370" y="2533276"/>
            <a:ext cx="11506201" cy="1084580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34"/>
          <p:cNvSpPr txBox="1"/>
          <p:nvPr/>
        </p:nvSpPr>
        <p:spPr>
          <a:xfrm>
            <a:off x="1239462" y="1622254"/>
            <a:ext cx="537255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4.ACL Improvements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44" name="Shape 233"/>
          <p:cNvSpPr/>
          <p:nvPr/>
        </p:nvSpPr>
        <p:spPr>
          <a:xfrm>
            <a:off x="748752" y="1766391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0652" y="1257673"/>
            <a:ext cx="11362697" cy="1212313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34"/>
          <p:cNvSpPr txBox="1"/>
          <p:nvPr/>
        </p:nvSpPr>
        <p:spPr>
          <a:xfrm>
            <a:off x="1239462" y="1622254"/>
            <a:ext cx="537255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4.ACL Improvements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49" name="Shape 233"/>
          <p:cNvSpPr/>
          <p:nvPr/>
        </p:nvSpPr>
        <p:spPr>
          <a:xfrm>
            <a:off x="784206" y="1671673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0" name="文本占位符 3"/>
          <p:cNvSpPr txBox="1"/>
          <p:nvPr/>
        </p:nvSpPr>
        <p:spPr>
          <a:xfrm>
            <a:off x="1171663" y="2772026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reduce zookeeper znode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and watcher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9023" y="1492249"/>
            <a:ext cx="12648215" cy="1231306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34"/>
          <p:cNvSpPr txBox="1"/>
          <p:nvPr/>
        </p:nvSpPr>
        <p:spPr>
          <a:xfrm>
            <a:off x="1239462" y="1622254"/>
            <a:ext cx="537255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4.ACL Improvements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55" name="Shape 233"/>
          <p:cNvSpPr/>
          <p:nvPr/>
        </p:nvSpPr>
        <p:spPr>
          <a:xfrm>
            <a:off x="2922695" y="2304274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6" name="Shape 234"/>
          <p:cNvSpPr txBox="1"/>
          <p:nvPr/>
        </p:nvSpPr>
        <p:spPr>
          <a:xfrm>
            <a:off x="3368580" y="2182549"/>
            <a:ext cx="226550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5.Others</a:t>
            </a:r>
          </a:p>
        </p:txBody>
      </p:sp>
      <p:sp>
        <p:nvSpPr>
          <p:cNvPr id="257" name="文本占位符 3"/>
          <p:cNvSpPr txBox="1"/>
          <p:nvPr/>
        </p:nvSpPr>
        <p:spPr>
          <a:xfrm>
            <a:off x="3310152" y="3404626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(1)RPC audit log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(2)RSGroup bug fix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(3)quota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(4)safe drop table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183"/>
          <p:cNvSpPr txBox="1">
            <a:spLocks noGrp="1"/>
          </p:cNvSpPr>
          <p:nvPr>
            <p:ph type="title"/>
          </p:nvPr>
        </p:nvSpPr>
        <p:spPr>
          <a:xfrm>
            <a:off x="3899427" y="5344157"/>
            <a:ext cx="17506158" cy="3769124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sp>
        <p:nvSpPr>
          <p:cNvPr id="260" name="Shape 185"/>
          <p:cNvSpPr txBox="1">
            <a:spLocks noGrp="1"/>
          </p:cNvSpPr>
          <p:nvPr>
            <p:ph type="body" sz="quarter" idx="1"/>
          </p:nvPr>
        </p:nvSpPr>
        <p:spPr>
          <a:xfrm>
            <a:off x="961407" y="5715484"/>
            <a:ext cx="3110228" cy="3026472"/>
          </a:xfrm>
          <a:prstGeom prst="rect">
            <a:avLst/>
          </a:prstGeom>
        </p:spPr>
        <p:txBody>
          <a:bodyPr anchor="ctr"/>
          <a:lstStyle>
            <a:lvl1pPr defTabSz="767715">
              <a:defRPr sz="17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8096" y="1942424"/>
            <a:ext cx="18084948" cy="10406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83"/>
          <p:cNvSpPr txBox="1">
            <a:spLocks noGrp="1"/>
          </p:cNvSpPr>
          <p:nvPr>
            <p:ph type="title"/>
          </p:nvPr>
        </p:nvSpPr>
        <p:spPr>
          <a:xfrm>
            <a:off x="7886258" y="4368569"/>
            <a:ext cx="8611484" cy="3769124"/>
          </a:xfrm>
          <a:prstGeom prst="rect">
            <a:avLst/>
          </a:prstGeom>
        </p:spPr>
        <p:txBody>
          <a:bodyPr/>
          <a:lstStyle/>
          <a:p>
            <a:r>
              <a:t>HBase at DiDi</a:t>
            </a:r>
          </a:p>
        </p:txBody>
      </p:sp>
      <p:sp>
        <p:nvSpPr>
          <p:cNvPr id="178" name="Shape 183"/>
          <p:cNvSpPr txBox="1"/>
          <p:nvPr/>
        </p:nvSpPr>
        <p:spPr>
          <a:xfrm>
            <a:off x="10382849" y="8855935"/>
            <a:ext cx="3618302" cy="7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330200">
              <a:defRPr sz="4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JingYi Yao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sp>
        <p:nvSpPr>
          <p:cNvPr id="266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A6AAA9"/>
                </a:solidFill>
              </a:defRPr>
            </a:pPr>
            <a:endParaRPr/>
          </a:p>
        </p:txBody>
      </p:sp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147" y="2229861"/>
            <a:ext cx="19330757" cy="1034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sp>
        <p:nvSpPr>
          <p:cNvPr id="270" name="文本占位符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SLA 99.95%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Secondary indexes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Java-jdbc client P99 35 ms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column default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QueryServer</a:t>
            </a:r>
          </a:p>
        </p:txBody>
      </p:sp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883" y="8427074"/>
            <a:ext cx="19470233" cy="521250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33"/>
          <p:cNvSpPr/>
          <p:nvPr/>
        </p:nvSpPr>
        <p:spPr>
          <a:xfrm>
            <a:off x="950457" y="1955889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3" name="Shape 234"/>
          <p:cNvSpPr txBox="1"/>
          <p:nvPr/>
        </p:nvSpPr>
        <p:spPr>
          <a:xfrm>
            <a:off x="1396345" y="1834166"/>
            <a:ext cx="398411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5.Order History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sp>
        <p:nvSpPr>
          <p:cNvPr id="276" name="文本占位符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Secondary indexes ：</a:t>
            </a:r>
          </a:p>
          <a:p>
            <a:pPr marL="1148080" lvl="1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INDEX Type: Global Index =&gt; Covered Index</a:t>
            </a:r>
          </a:p>
          <a:p>
            <a:pPr marL="1148080" lvl="1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ASYNC INDEX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SALT_BUCKETS  =&gt;  reverse(ID) &amp; pre split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coprocessor ：reduce connection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QueryServer metrics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pic>
        <p:nvPicPr>
          <p:cNvPr id="2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899" y="2112682"/>
            <a:ext cx="20556989" cy="9249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Phoenix Improvements &amp; Applications</a:t>
            </a:r>
          </a:p>
        </p:txBody>
      </p:sp>
      <p:pic>
        <p:nvPicPr>
          <p:cNvPr id="2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948" y="1457180"/>
            <a:ext cx="11476651" cy="1197276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文本占位符 3"/>
          <p:cNvSpPr txBox="1"/>
          <p:nvPr/>
        </p:nvSpPr>
        <p:spPr>
          <a:xfrm>
            <a:off x="800033" y="1970272"/>
            <a:ext cx="22428130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 connection: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383838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region num * Index num =&gt; 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183"/>
          <p:cNvSpPr txBox="1">
            <a:spLocks noGrp="1"/>
          </p:cNvSpPr>
          <p:nvPr>
            <p:ph type="title"/>
          </p:nvPr>
        </p:nvSpPr>
        <p:spPr>
          <a:xfrm>
            <a:off x="3921838" y="4402861"/>
            <a:ext cx="17506160" cy="3769124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sp>
        <p:nvSpPr>
          <p:cNvPr id="286" name="Shape 185"/>
          <p:cNvSpPr txBox="1">
            <a:spLocks noGrp="1"/>
          </p:cNvSpPr>
          <p:nvPr>
            <p:ph type="body" sz="quarter" idx="1"/>
          </p:nvPr>
        </p:nvSpPr>
        <p:spPr>
          <a:xfrm>
            <a:off x="961407" y="5715484"/>
            <a:ext cx="3110228" cy="3026472"/>
          </a:xfrm>
          <a:prstGeom prst="rect">
            <a:avLst/>
          </a:prstGeom>
        </p:spPr>
        <p:txBody>
          <a:bodyPr anchor="ctr"/>
          <a:lstStyle>
            <a:lvl1pPr defTabSz="767715">
              <a:defRPr sz="17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sp>
        <p:nvSpPr>
          <p:cNvPr id="289" name="Shape 233"/>
          <p:cNvSpPr/>
          <p:nvPr/>
        </p:nvSpPr>
        <p:spPr>
          <a:xfrm>
            <a:off x="815987" y="2102567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0" name="Shape 234"/>
          <p:cNvSpPr txBox="1"/>
          <p:nvPr/>
        </p:nvSpPr>
        <p:spPr>
          <a:xfrm>
            <a:off x="1261874" y="1980843"/>
            <a:ext cx="249646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GeoMesa</a:t>
            </a:r>
          </a:p>
        </p:txBody>
      </p:sp>
      <p:sp>
        <p:nvSpPr>
          <p:cNvPr id="291" name="Shape 235"/>
          <p:cNvSpPr txBox="1"/>
          <p:nvPr/>
        </p:nvSpPr>
        <p:spPr>
          <a:xfrm>
            <a:off x="1261874" y="2892515"/>
            <a:ext cx="6543418" cy="220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3000">
                <a:solidFill>
                  <a:srgbClr val="A6AAA9"/>
                </a:solidFill>
                <a:latin typeface="苹方 常规"/>
                <a:ea typeface="苹方 常规"/>
                <a:cs typeface="苹方 常规"/>
                <a:sym typeface="苹方 常规"/>
              </a:defRPr>
            </a:lvl1pPr>
          </a:lstStyle>
          <a:p>
            <a:r>
              <a:t>GeoMesa is an open source suite of tools that enables large-scale geospatial querying and analytics on distributed computing systems. </a:t>
            </a:r>
          </a:p>
        </p:txBody>
      </p:sp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0995" y="1327149"/>
            <a:ext cx="8482011" cy="12305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pic>
        <p:nvPicPr>
          <p:cNvPr id="295" name="geoserver.gif" descr="geoserver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5518" y="4635243"/>
            <a:ext cx="13257301" cy="745723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文本占位符 3"/>
          <p:cNvSpPr txBox="1"/>
          <p:nvPr/>
        </p:nvSpPr>
        <p:spPr>
          <a:xfrm>
            <a:off x="1150282" y="1779988"/>
            <a:ext cx="8611005" cy="3650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1.Road Detection   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2.Device ID  =&gt; Trajectory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sp>
        <p:nvSpPr>
          <p:cNvPr id="299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A6AAA9"/>
                </a:solidFill>
              </a:defRPr>
            </a:pPr>
            <a:endParaRPr/>
          </a:p>
        </p:txBody>
      </p:sp>
      <p:pic>
        <p:nvPicPr>
          <p:cNvPr id="300" name="Geo_heatmap.png" descr="Geo_hea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4898" y="3062726"/>
            <a:ext cx="11803627" cy="9054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sp>
        <p:nvSpPr>
          <p:cNvPr id="303" name="文本占位符 3"/>
          <p:cNvSpPr txBox="1"/>
          <p:nvPr/>
        </p:nvSpPr>
        <p:spPr>
          <a:xfrm>
            <a:off x="934503" y="3090862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Z2 : latitude and longitude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Z3 : latitude, longitude, and time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XZ2 : line strings or polygons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XZ3 : non-Point geometry and has a time attribute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Record/ID 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0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Attribute</a:t>
            </a:r>
          </a:p>
        </p:txBody>
      </p:sp>
      <p:pic>
        <p:nvPicPr>
          <p:cNvPr id="304" name="Geomesa_keyvalue.png" descr="Geomesa_keyva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1066" y="7888196"/>
            <a:ext cx="18161165" cy="532310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233"/>
          <p:cNvSpPr/>
          <p:nvPr/>
        </p:nvSpPr>
        <p:spPr>
          <a:xfrm>
            <a:off x="815987" y="2102567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6" name="Shape 234"/>
          <p:cNvSpPr txBox="1"/>
          <p:nvPr/>
        </p:nvSpPr>
        <p:spPr>
          <a:xfrm>
            <a:off x="1261874" y="1980843"/>
            <a:ext cx="1458469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Index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64"/>
          <p:cNvSpPr txBox="1">
            <a:spLocks noGrp="1"/>
          </p:cNvSpPr>
          <p:nvPr>
            <p:ph type="title"/>
          </p:nvPr>
        </p:nvSpPr>
        <p:spPr>
          <a:xfrm>
            <a:off x="1463038" y="1592580"/>
            <a:ext cx="4686303" cy="2006601"/>
          </a:xfrm>
          <a:prstGeom prst="rect">
            <a:avLst/>
          </a:prstGeom>
        </p:spPr>
        <p:txBody>
          <a:bodyPr/>
          <a:lstStyle>
            <a:lvl1pPr defTabSz="784225">
              <a:defRPr sz="95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Content</a:t>
            </a:r>
          </a:p>
        </p:txBody>
      </p:sp>
      <p:sp>
        <p:nvSpPr>
          <p:cNvPr id="181" name="Shape 166"/>
          <p:cNvSpPr txBox="1"/>
          <p:nvPr/>
        </p:nvSpPr>
        <p:spPr>
          <a:xfrm>
            <a:off x="11603483" y="2466326"/>
            <a:ext cx="1290044" cy="141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01</a:t>
            </a:r>
          </a:p>
        </p:txBody>
      </p:sp>
      <p:sp>
        <p:nvSpPr>
          <p:cNvPr id="182" name="Shape 167"/>
          <p:cNvSpPr txBox="1"/>
          <p:nvPr/>
        </p:nvSpPr>
        <p:spPr>
          <a:xfrm>
            <a:off x="11603483" y="5307824"/>
            <a:ext cx="1368426" cy="141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02</a:t>
            </a:r>
          </a:p>
        </p:txBody>
      </p:sp>
      <p:sp>
        <p:nvSpPr>
          <p:cNvPr id="183" name="Shape 168"/>
          <p:cNvSpPr txBox="1"/>
          <p:nvPr/>
        </p:nvSpPr>
        <p:spPr>
          <a:xfrm>
            <a:off x="11603483" y="10609822"/>
            <a:ext cx="1350071" cy="141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04</a:t>
            </a:r>
          </a:p>
        </p:txBody>
      </p:sp>
      <p:sp>
        <p:nvSpPr>
          <p:cNvPr id="184" name="Shape 169"/>
          <p:cNvSpPr txBox="1"/>
          <p:nvPr/>
        </p:nvSpPr>
        <p:spPr>
          <a:xfrm>
            <a:off x="11603483" y="8149323"/>
            <a:ext cx="1368426" cy="141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03</a:t>
            </a:r>
          </a:p>
        </p:txBody>
      </p:sp>
      <p:sp>
        <p:nvSpPr>
          <p:cNvPr id="185" name="Group 172"/>
          <p:cNvSpPr txBox="1"/>
          <p:nvPr/>
        </p:nvSpPr>
        <p:spPr>
          <a:xfrm>
            <a:off x="13443762" y="2209661"/>
            <a:ext cx="828903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HBase Improvements </a:t>
            </a:r>
          </a:p>
          <a:p>
            <a: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&amp; Applications </a:t>
            </a:r>
          </a:p>
        </p:txBody>
      </p:sp>
      <p:sp>
        <p:nvSpPr>
          <p:cNvPr id="186" name="Group 175"/>
          <p:cNvSpPr txBox="1"/>
          <p:nvPr/>
        </p:nvSpPr>
        <p:spPr>
          <a:xfrm>
            <a:off x="13451763" y="5194787"/>
            <a:ext cx="881481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Phoenix Improvements </a:t>
            </a:r>
          </a:p>
          <a:p>
            <a: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&amp; Applications</a:t>
            </a:r>
          </a:p>
        </p:txBody>
      </p:sp>
      <p:sp>
        <p:nvSpPr>
          <p:cNvPr id="187" name="Group 178"/>
          <p:cNvSpPr txBox="1"/>
          <p:nvPr/>
        </p:nvSpPr>
        <p:spPr>
          <a:xfrm>
            <a:off x="13476910" y="8273892"/>
            <a:ext cx="82227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GeoMesa Applications</a:t>
            </a:r>
          </a:p>
        </p:txBody>
      </p:sp>
      <p:sp>
        <p:nvSpPr>
          <p:cNvPr id="188" name="Group 181"/>
          <p:cNvSpPr txBox="1"/>
          <p:nvPr/>
        </p:nvSpPr>
        <p:spPr>
          <a:xfrm>
            <a:off x="13443762" y="10734392"/>
            <a:ext cx="794918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pic>
        <p:nvPicPr>
          <p:cNvPr id="309" name="Geohash.png" descr="Geohas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583" y="4167318"/>
            <a:ext cx="14691286" cy="937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文本占位符 3"/>
          <p:cNvSpPr txBox="1"/>
          <p:nvPr/>
        </p:nvSpPr>
        <p:spPr>
          <a:xfrm>
            <a:off x="977934" y="1959282"/>
            <a:ext cx="22428132" cy="939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GeoHash: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geohashes have been used to first convert latitude and longitude into a single bit vector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pic>
        <p:nvPicPr>
          <p:cNvPr id="313" name="geomesa_zorder2.png" descr="geomesa_zord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041" y="3861396"/>
            <a:ext cx="18444239" cy="936808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233"/>
          <p:cNvSpPr/>
          <p:nvPr/>
        </p:nvSpPr>
        <p:spPr>
          <a:xfrm>
            <a:off x="1734870" y="2341156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5" name="Shape 234"/>
          <p:cNvSpPr txBox="1"/>
          <p:nvPr/>
        </p:nvSpPr>
        <p:spPr>
          <a:xfrm>
            <a:off x="2180757" y="2219433"/>
            <a:ext cx="365981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Z-order curve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pic>
        <p:nvPicPr>
          <p:cNvPr id="318" name="Geohash_4map.png" descr="Geohash_4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878" y="5830373"/>
            <a:ext cx="6950267" cy="7431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Geomesa_scan.png" descr="Geomesa_sc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0676" y="6045482"/>
            <a:ext cx="6950266" cy="700175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文本占位符 3"/>
          <p:cNvSpPr txBox="1"/>
          <p:nvPr/>
        </p:nvSpPr>
        <p:spPr>
          <a:xfrm>
            <a:off x="977934" y="3491060"/>
            <a:ext cx="22428132" cy="35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Weakness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More scan</a:t>
            </a:r>
          </a:p>
        </p:txBody>
      </p:sp>
      <p:sp>
        <p:nvSpPr>
          <p:cNvPr id="321" name="Shape 233"/>
          <p:cNvSpPr/>
          <p:nvPr/>
        </p:nvSpPr>
        <p:spPr>
          <a:xfrm>
            <a:off x="905635" y="2363568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2" name="Shape 234"/>
          <p:cNvSpPr txBox="1"/>
          <p:nvPr/>
        </p:nvSpPr>
        <p:spPr>
          <a:xfrm>
            <a:off x="1351520" y="2241845"/>
            <a:ext cx="365981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Z-order curve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GeoMesa Applications</a:t>
            </a:r>
          </a:p>
        </p:txBody>
      </p:sp>
      <p:sp>
        <p:nvSpPr>
          <p:cNvPr id="325" name="文本占位符 3"/>
          <p:cNvSpPr>
            <a:spLocks noGrp="1"/>
          </p:cNvSpPr>
          <p:nvPr>
            <p:ph type="body" idx="14"/>
          </p:nvPr>
        </p:nvSpPr>
        <p:spPr>
          <a:xfrm>
            <a:off x="822444" y="4032156"/>
            <a:ext cx="22428132" cy="93940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Hilbert filling curve Inedx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Geomesa plan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Coprocessor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36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GeoMesa Stats</a:t>
            </a:r>
          </a:p>
        </p:txBody>
      </p:sp>
      <p:sp>
        <p:nvSpPr>
          <p:cNvPr id="326" name="Shape 233"/>
          <p:cNvSpPr/>
          <p:nvPr/>
        </p:nvSpPr>
        <p:spPr>
          <a:xfrm>
            <a:off x="748752" y="2426536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7" name="Shape 234"/>
          <p:cNvSpPr txBox="1"/>
          <p:nvPr/>
        </p:nvSpPr>
        <p:spPr>
          <a:xfrm>
            <a:off x="1194638" y="2304813"/>
            <a:ext cx="173103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Future</a:t>
            </a:r>
          </a:p>
        </p:txBody>
      </p:sp>
      <p:sp>
        <p:nvSpPr>
          <p:cNvPr id="328" name="Shape 233"/>
          <p:cNvSpPr/>
          <p:nvPr/>
        </p:nvSpPr>
        <p:spPr>
          <a:xfrm>
            <a:off x="718869" y="5355009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9" name="Shape 234"/>
          <p:cNvSpPr txBox="1"/>
          <p:nvPr/>
        </p:nvSpPr>
        <p:spPr>
          <a:xfrm>
            <a:off x="1164756" y="5233284"/>
            <a:ext cx="645589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Experience from Phoenix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183"/>
          <p:cNvSpPr txBox="1">
            <a:spLocks noGrp="1"/>
          </p:cNvSpPr>
          <p:nvPr>
            <p:ph type="title"/>
          </p:nvPr>
        </p:nvSpPr>
        <p:spPr>
          <a:xfrm>
            <a:off x="4302838" y="4358039"/>
            <a:ext cx="17506159" cy="3769124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sp>
        <p:nvSpPr>
          <p:cNvPr id="332" name="Shape 185"/>
          <p:cNvSpPr txBox="1">
            <a:spLocks noGrp="1"/>
          </p:cNvSpPr>
          <p:nvPr>
            <p:ph type="body" sz="quarter" idx="1"/>
          </p:nvPr>
        </p:nvSpPr>
        <p:spPr>
          <a:xfrm>
            <a:off x="961407" y="5715484"/>
            <a:ext cx="3110228" cy="3026472"/>
          </a:xfrm>
          <a:prstGeom prst="rect">
            <a:avLst/>
          </a:prstGeom>
        </p:spPr>
        <p:txBody>
          <a:bodyPr anchor="ctr"/>
          <a:lstStyle>
            <a:lvl1pPr defTabSz="767715">
              <a:defRPr sz="17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sp>
        <p:nvSpPr>
          <p:cNvPr id="335" name="文本占位符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(1).HBase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(2).Zookeeper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(3).HDFS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(4).ThriftServer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(5).Queryserver</a:t>
            </a:r>
          </a:p>
        </p:txBody>
      </p:sp>
      <p:sp>
        <p:nvSpPr>
          <p:cNvPr id="336" name="Shape 233"/>
          <p:cNvSpPr/>
          <p:nvPr/>
        </p:nvSpPr>
        <p:spPr>
          <a:xfrm>
            <a:off x="771164" y="2180008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7" name="Shape 234"/>
          <p:cNvSpPr txBox="1"/>
          <p:nvPr/>
        </p:nvSpPr>
        <p:spPr>
          <a:xfrm>
            <a:off x="1217051" y="2058283"/>
            <a:ext cx="243512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1.Monitor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0347" y="1376085"/>
            <a:ext cx="11903097" cy="1193091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233"/>
          <p:cNvSpPr/>
          <p:nvPr/>
        </p:nvSpPr>
        <p:spPr>
          <a:xfrm>
            <a:off x="748752" y="2426536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1" name="Shape 234"/>
          <p:cNvSpPr txBox="1"/>
          <p:nvPr/>
        </p:nvSpPr>
        <p:spPr>
          <a:xfrm>
            <a:off x="1194638" y="2304813"/>
            <a:ext cx="280157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Zookeeper</a:t>
            </a:r>
          </a:p>
        </p:txBody>
      </p:sp>
      <p:sp>
        <p:nvSpPr>
          <p:cNvPr id="342" name="Shape 20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文本占位符 3"/>
          <p:cNvSpPr txBox="1"/>
          <p:nvPr/>
        </p:nvSpPr>
        <p:spPr>
          <a:xfrm>
            <a:off x="977934" y="2160989"/>
            <a:ext cx="22428132" cy="939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echo mntr | nc $zookeeper 2181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zk_num_alive_connections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zk_open_file_descriptor_count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zk_outstanding_requests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zk_min_latency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zk_followers</a:t>
            </a:r>
          </a:p>
        </p:txBody>
      </p:sp>
      <p:sp>
        <p:nvSpPr>
          <p:cNvPr id="345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文本占位符 3"/>
          <p:cNvSpPr txBox="1"/>
          <p:nvPr/>
        </p:nvSpPr>
        <p:spPr>
          <a:xfrm>
            <a:off x="977934" y="3169518"/>
            <a:ext cx="22428132" cy="213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82294" indent="-482294" defTabSz="775969">
              <a:spcBef>
                <a:spcPts val="4800"/>
              </a:spcBef>
              <a:buSzPct val="75000"/>
              <a:buChar char="◇"/>
              <a:defRPr sz="39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[Put | Get | Scan …]_99th_percentile</a:t>
            </a:r>
          </a:p>
          <a:p>
            <a:pPr marL="482294" indent="-482294" defTabSz="775969">
              <a:spcBef>
                <a:spcPts val="4800"/>
              </a:spcBef>
              <a:buSzPct val="75000"/>
              <a:buChar char="◇"/>
              <a:defRPr sz="39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Slow Read/Write …</a:t>
            </a:r>
          </a:p>
        </p:txBody>
      </p:sp>
      <p:sp>
        <p:nvSpPr>
          <p:cNvPr id="348" name="Shape 233"/>
          <p:cNvSpPr/>
          <p:nvPr/>
        </p:nvSpPr>
        <p:spPr>
          <a:xfrm>
            <a:off x="771164" y="2180008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9" name="Shape 234"/>
          <p:cNvSpPr txBox="1"/>
          <p:nvPr/>
        </p:nvSpPr>
        <p:spPr>
          <a:xfrm>
            <a:off x="1217051" y="2058283"/>
            <a:ext cx="3094406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ThriftServer</a:t>
            </a:r>
          </a:p>
        </p:txBody>
      </p:sp>
      <p:sp>
        <p:nvSpPr>
          <p:cNvPr id="350" name="Shape 233"/>
          <p:cNvSpPr/>
          <p:nvPr/>
        </p:nvSpPr>
        <p:spPr>
          <a:xfrm>
            <a:off x="792401" y="5982539"/>
            <a:ext cx="255749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1" name="Shape 234"/>
          <p:cNvSpPr txBox="1"/>
          <p:nvPr/>
        </p:nvSpPr>
        <p:spPr>
          <a:xfrm>
            <a:off x="1238287" y="5860815"/>
            <a:ext cx="322082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QueryServer</a:t>
            </a:r>
          </a:p>
        </p:txBody>
      </p:sp>
      <p:sp>
        <p:nvSpPr>
          <p:cNvPr id="352" name="文本占位符 3"/>
          <p:cNvSpPr txBox="1"/>
          <p:nvPr/>
        </p:nvSpPr>
        <p:spPr>
          <a:xfrm>
            <a:off x="776228" y="6944500"/>
            <a:ext cx="22428132" cy="348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82294" indent="-482294" defTabSz="775969">
              <a:spcBef>
                <a:spcPts val="4800"/>
              </a:spcBef>
              <a:buSzPct val="75000"/>
              <a:buChar char="◇"/>
              <a:defRPr sz="39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print slow prepareStatement</a:t>
            </a:r>
          </a:p>
          <a:p>
            <a:pPr marL="482294" indent="-482294" defTabSz="775969">
              <a:spcBef>
                <a:spcPts val="4800"/>
              </a:spcBef>
              <a:buSzPct val="75000"/>
              <a:buChar char="◇"/>
              <a:defRPr sz="39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print slow query</a:t>
            </a:r>
          </a:p>
          <a:p>
            <a:pPr marL="482294" indent="-482294" defTabSz="775969">
              <a:spcBef>
                <a:spcPts val="4800"/>
              </a:spcBef>
              <a:buSzPct val="75000"/>
              <a:buChar char="◇"/>
              <a:defRPr sz="39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ExecuteQueryTime_99th_percentile</a:t>
            </a:r>
          </a:p>
        </p:txBody>
      </p:sp>
      <p:sp>
        <p:nvSpPr>
          <p:cNvPr id="353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384" y="4600354"/>
            <a:ext cx="19873592" cy="876625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文本占位符 3"/>
          <p:cNvSpPr txBox="1"/>
          <p:nvPr/>
        </p:nvSpPr>
        <p:spPr>
          <a:xfrm>
            <a:off x="977934" y="2609224"/>
            <a:ext cx="22428132" cy="182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10463" indent="-410463" defTabSz="660400">
              <a:spcBef>
                <a:spcPts val="4100"/>
              </a:spcBef>
              <a:buSzPct val="75000"/>
              <a:buChar char="◇"/>
              <a:defRPr sz="33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slow disk</a:t>
            </a:r>
          </a:p>
          <a:p>
            <a:pPr marL="410463" indent="-410463" defTabSz="660400">
              <a:spcBef>
                <a:spcPts val="4100"/>
              </a:spcBef>
              <a:buSzPct val="75000"/>
              <a:buChar char="◇"/>
              <a:defRPr sz="33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edits log =&gt; hdfs path</a:t>
            </a:r>
          </a:p>
        </p:txBody>
      </p:sp>
      <p:sp>
        <p:nvSpPr>
          <p:cNvPr id="357" name="Shape 233"/>
          <p:cNvSpPr/>
          <p:nvPr/>
        </p:nvSpPr>
        <p:spPr>
          <a:xfrm>
            <a:off x="793575" y="1866243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8" name="Shape 234"/>
          <p:cNvSpPr txBox="1"/>
          <p:nvPr/>
        </p:nvSpPr>
        <p:spPr>
          <a:xfrm>
            <a:off x="1239463" y="1744518"/>
            <a:ext cx="1542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HDFS</a:t>
            </a:r>
          </a:p>
        </p:txBody>
      </p:sp>
      <p:sp>
        <p:nvSpPr>
          <p:cNvPr id="359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83"/>
          <p:cNvSpPr txBox="1">
            <a:spLocks noGrp="1"/>
          </p:cNvSpPr>
          <p:nvPr>
            <p:ph type="title"/>
          </p:nvPr>
        </p:nvSpPr>
        <p:spPr>
          <a:xfrm>
            <a:off x="3899427" y="5344157"/>
            <a:ext cx="17506158" cy="3769124"/>
          </a:xfrm>
          <a:prstGeom prst="rect">
            <a:avLst/>
          </a:prstGeom>
        </p:spPr>
        <p:txBody>
          <a:bodyPr/>
          <a:lstStyle/>
          <a:p>
            <a:r>
              <a:t>HBase Improvements </a:t>
            </a:r>
          </a:p>
          <a:p>
            <a:r>
              <a:t>&amp; Applications</a:t>
            </a:r>
          </a:p>
        </p:txBody>
      </p:sp>
      <p:sp>
        <p:nvSpPr>
          <p:cNvPr id="191" name="Shape 185"/>
          <p:cNvSpPr txBox="1">
            <a:spLocks noGrp="1"/>
          </p:cNvSpPr>
          <p:nvPr>
            <p:ph type="body" sz="quarter" idx="1"/>
          </p:nvPr>
        </p:nvSpPr>
        <p:spPr>
          <a:xfrm>
            <a:off x="961407" y="5715484"/>
            <a:ext cx="3110228" cy="3026472"/>
          </a:xfrm>
          <a:prstGeom prst="rect">
            <a:avLst/>
          </a:prstGeom>
        </p:spPr>
        <p:txBody>
          <a:bodyPr anchor="ctr"/>
          <a:lstStyle>
            <a:lvl1pPr defTabSz="767715">
              <a:defRPr sz="17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文本占位符 3"/>
          <p:cNvSpPr txBox="1"/>
          <p:nvPr/>
        </p:nvSpPr>
        <p:spPr>
          <a:xfrm>
            <a:off x="977934" y="2160989"/>
            <a:ext cx="22428132" cy="939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DHS(Didi HBase Service)：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Visualizing Information: Region hot-spots from Region Metric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Read、Write、StoreSize</a:t>
            </a:r>
          </a:p>
        </p:txBody>
      </p:sp>
      <p:sp>
        <p:nvSpPr>
          <p:cNvPr id="362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pic>
        <p:nvPicPr>
          <p:cNvPr id="3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579" y="2159568"/>
            <a:ext cx="14637987" cy="321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region hot.jpg" descr="region ho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28" y="5734980"/>
            <a:ext cx="18603978" cy="601855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he highest 10…"/>
          <p:cNvSpPr txBox="1"/>
          <p:nvPr/>
        </p:nvSpPr>
        <p:spPr>
          <a:xfrm>
            <a:off x="755650" y="2327845"/>
            <a:ext cx="3266034" cy="16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highest 10</a:t>
            </a:r>
          </a:p>
          <a:p>
            <a:pPr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&amp;</a:t>
            </a:r>
          </a:p>
          <a:p>
            <a:pPr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lowest 10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文本占位符 3"/>
          <p:cNvSpPr txBox="1"/>
          <p:nvPr/>
        </p:nvSpPr>
        <p:spPr>
          <a:xfrm>
            <a:off x="977934" y="2160989"/>
            <a:ext cx="22428132" cy="939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Automatic computation：input/Output Size per sec.Store Size..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Recommended values：Region Count</a:t>
            </a:r>
          </a:p>
        </p:txBody>
      </p:sp>
      <p:sp>
        <p:nvSpPr>
          <p:cNvPr id="370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文本占位符 3"/>
          <p:cNvSpPr txBox="1"/>
          <p:nvPr/>
        </p:nvSpPr>
        <p:spPr>
          <a:xfrm>
            <a:off x="977934" y="2967812"/>
            <a:ext cx="22428132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(1).read request、write request、Mutate_99th_percentile、Get_99th_percentile、ScanTime_99th_percentile、receivedBytes、sentBytes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(2).compactionQueueLength、flushQueueLength、splitQueueLength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(3).jvm metrics…</a:t>
            </a:r>
          </a:p>
          <a:p>
            <a:pPr>
              <a:spcBef>
                <a:spcPts val="5200"/>
              </a:spcBef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endParaRPr/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slow request: Rpc p99、gc、compaction queue 、slow log</a:t>
            </a:r>
          </a:p>
        </p:txBody>
      </p:sp>
      <p:sp>
        <p:nvSpPr>
          <p:cNvPr id="373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sp>
        <p:nvSpPr>
          <p:cNvPr id="374" name="Shape 233"/>
          <p:cNvSpPr/>
          <p:nvPr/>
        </p:nvSpPr>
        <p:spPr>
          <a:xfrm>
            <a:off x="748752" y="1894364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5" name="Shape 234"/>
          <p:cNvSpPr txBox="1"/>
          <p:nvPr/>
        </p:nvSpPr>
        <p:spPr>
          <a:xfrm>
            <a:off x="1194638" y="1772641"/>
            <a:ext cx="354299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HBase Metric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223" y="1726203"/>
            <a:ext cx="17404445" cy="11049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pic>
        <p:nvPicPr>
          <p:cNvPr id="3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324" y="3355707"/>
            <a:ext cx="20783775" cy="833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223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Monitor &amp; Operations</a:t>
            </a:r>
          </a:p>
        </p:txBody>
      </p:sp>
      <p:pic>
        <p:nvPicPr>
          <p:cNvPr id="3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7143" y="2633053"/>
            <a:ext cx="6926079" cy="673787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yaojingyi@didichuxing.com"/>
          <p:cNvSpPr txBox="1"/>
          <p:nvPr/>
        </p:nvSpPr>
        <p:spPr>
          <a:xfrm>
            <a:off x="7177975" y="9823032"/>
            <a:ext cx="920628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yaojingyi@didichuxing.com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42"/>
          <p:cNvSpPr txBox="1">
            <a:spLocks noGrp="1"/>
          </p:cNvSpPr>
          <p:nvPr>
            <p:ph type="body" sz="quarter" idx="1"/>
          </p:nvPr>
        </p:nvSpPr>
        <p:spPr>
          <a:xfrm>
            <a:off x="8274852" y="3466698"/>
            <a:ext cx="7178508" cy="4648203"/>
          </a:xfrm>
          <a:prstGeom prst="rect">
            <a:avLst/>
          </a:prstGeom>
        </p:spPr>
        <p:txBody>
          <a:bodyPr anchor="ctr"/>
          <a:lstStyle>
            <a:lvl1pPr defTabSz="652144">
              <a:defRPr sz="15000">
                <a:latin typeface="方正兰亭大黑_GBK"/>
                <a:ea typeface="方正兰亭大黑_GBK"/>
                <a:cs typeface="方正兰亭大黑_GBK"/>
                <a:sym typeface="方正兰亭大黑_GBK"/>
              </a:defRPr>
            </a:lvl1pPr>
          </a:lstStyle>
          <a:p>
            <a:r>
              <a:rPr dirty="0"/>
              <a:t>Thanks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194" name="文本占位符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1.HBase Applications at DiDi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2.ACL Improvements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3.Replication  Improvements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4.Reduce User Connection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197" name="Shape 233"/>
          <p:cNvSpPr/>
          <p:nvPr/>
        </p:nvSpPr>
        <p:spPr>
          <a:xfrm>
            <a:off x="748752" y="2259450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8" name="Shape 234"/>
          <p:cNvSpPr txBox="1"/>
          <p:nvPr/>
        </p:nvSpPr>
        <p:spPr>
          <a:xfrm>
            <a:off x="1194638" y="2137726"/>
            <a:ext cx="540936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1.HBase Applications</a:t>
            </a:r>
          </a:p>
        </p:txBody>
      </p:sp>
      <p:pic>
        <p:nvPicPr>
          <p:cNvPr id="1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138" y="2450726"/>
            <a:ext cx="12598402" cy="1101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02" name="Shape 233"/>
          <p:cNvSpPr/>
          <p:nvPr/>
        </p:nvSpPr>
        <p:spPr>
          <a:xfrm>
            <a:off x="726340" y="1958987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3" name="Shape 234"/>
          <p:cNvSpPr txBox="1"/>
          <p:nvPr/>
        </p:nvSpPr>
        <p:spPr>
          <a:xfrm>
            <a:off x="1172226" y="1837263"/>
            <a:ext cx="540936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1.HBase Applications</a:t>
            </a:r>
          </a:p>
        </p:txBody>
      </p:sp>
      <p:pic>
        <p:nvPicPr>
          <p:cNvPr id="2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031" y="2750297"/>
            <a:ext cx="17677867" cy="10524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07" name="Shape 233"/>
          <p:cNvSpPr/>
          <p:nvPr/>
        </p:nvSpPr>
        <p:spPr>
          <a:xfrm>
            <a:off x="703928" y="2088290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8" name="Shape 234"/>
          <p:cNvSpPr txBox="1"/>
          <p:nvPr/>
        </p:nvSpPr>
        <p:spPr>
          <a:xfrm>
            <a:off x="1149814" y="1966566"/>
            <a:ext cx="540936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1.HBase Applications</a:t>
            </a:r>
          </a:p>
        </p:txBody>
      </p:sp>
      <p:pic>
        <p:nvPicPr>
          <p:cNvPr id="2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3355664"/>
            <a:ext cx="14605002" cy="947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09476" y="304120"/>
            <a:ext cx="14007147" cy="1124250"/>
          </a:xfrm>
          <a:prstGeom prst="rect">
            <a:avLst/>
          </a:prstGeom>
        </p:spPr>
        <p:txBody>
          <a:bodyPr/>
          <a:lstStyle/>
          <a:p>
            <a:r>
              <a:t>HBase Improvements &amp; Applications</a:t>
            </a:r>
          </a:p>
        </p:txBody>
      </p:sp>
      <p:sp>
        <p:nvSpPr>
          <p:cNvPr id="212" name="Shape 233"/>
          <p:cNvSpPr/>
          <p:nvPr/>
        </p:nvSpPr>
        <p:spPr>
          <a:xfrm>
            <a:off x="2922695" y="2304274"/>
            <a:ext cx="255750" cy="63500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Shape 234"/>
          <p:cNvSpPr txBox="1"/>
          <p:nvPr/>
        </p:nvSpPr>
        <p:spPr>
          <a:xfrm>
            <a:off x="3368580" y="2182549"/>
            <a:ext cx="540936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4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1.HBase Applications</a:t>
            </a:r>
          </a:p>
        </p:txBody>
      </p:sp>
      <p:sp>
        <p:nvSpPr>
          <p:cNvPr id="214" name="文本占位符 3"/>
          <p:cNvSpPr txBox="1"/>
          <p:nvPr/>
        </p:nvSpPr>
        <p:spPr>
          <a:xfrm>
            <a:off x="3310152" y="3404626"/>
            <a:ext cx="22428130" cy="939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Message Queue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GeoGraphic Feature data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Heat Map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User Profile</a:t>
            </a:r>
          </a:p>
          <a:p>
            <a:pPr marL="513080" indent="-513080">
              <a:spcBef>
                <a:spcPts val="5200"/>
              </a:spcBef>
              <a:buSzPct val="75000"/>
              <a:buChar char="◇"/>
              <a:defRPr sz="4200">
                <a:solidFill>
                  <a:srgbClr val="292C30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t>Log Analysis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674</Words>
  <Application>Microsoft Macintosh PowerPoint</Application>
  <PresentationFormat>自定义</PresentationFormat>
  <Paragraphs>176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方正兰亭大黑_GBK</vt:lpstr>
      <vt:lpstr>苹方 常规</vt:lpstr>
      <vt:lpstr>PingFang SC Medium</vt:lpstr>
      <vt:lpstr>PingFang SC Semibold</vt:lpstr>
      <vt:lpstr>Arial</vt:lpstr>
      <vt:lpstr>Futura</vt:lpstr>
      <vt:lpstr>Helvetica</vt:lpstr>
      <vt:lpstr>Helvetica Light</vt:lpstr>
      <vt:lpstr>Helvetica Neue</vt:lpstr>
      <vt:lpstr>White</vt:lpstr>
      <vt:lpstr>PowerPoint 演示文稿</vt:lpstr>
      <vt:lpstr>HBase at DiDi</vt:lpstr>
      <vt:lpstr>Content</vt:lpstr>
      <vt:lpstr>HBase Improvements  &amp;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Phoenix Improvements &amp;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GeoMesa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Monitor &amp; Operations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tang yan</cp:lastModifiedBy>
  <cp:revision>1</cp:revision>
  <dcterms:modified xsi:type="dcterms:W3CDTF">2018-08-17T05:40:26Z</dcterms:modified>
</cp:coreProperties>
</file>